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C0A28-7D4E-7C6E-D95A-76E69D1316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1FBBED-50EE-A373-1B59-EC4819CB27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D0442-67A6-8954-8774-7C3B5D498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7649-8B96-7240-993B-39F9FF93E8C0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52FF6E-25B1-D903-C5EB-6F612510D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875242-D35F-CD2A-60FE-57A0C2E6E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D9CE0-2400-484F-96AA-0A986CEFA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612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12901-3E18-25BD-13D9-C7DD050B5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52C72-F50A-E38B-B219-96250622D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D76D2-0DFD-90D8-B038-E1065B113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7649-8B96-7240-993B-39F9FF93E8C0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DC806-A5A8-9DE2-1BF7-5CC2CCC60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B6B5D-6627-EF1F-A2E0-B8AB9CAD4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D9CE0-2400-484F-96AA-0A986CEFA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193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19A82-6587-2D82-F16B-70D380B8C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0BE1E-F4C9-3E63-2D78-69FE88430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007E72-B10F-21C7-D82B-4FEA453A7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7649-8B96-7240-993B-39F9FF93E8C0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93A350-9560-520F-1892-BBF59A293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066B54-E84B-D830-AFC6-E2C6D509C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D9CE0-2400-484F-96AA-0A986CEFA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852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E5A84-45CD-0965-F5F5-F764345B3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A3ECC-F46C-32BA-DC5C-0C8382624B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748465-CA63-2204-884E-6DEB2E327A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4026FA-98AC-FD26-9266-E1E2B6606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7649-8B96-7240-993B-39F9FF93E8C0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B37516-E773-114B-B705-425D7EC6F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A584A3-8CEC-88EF-7A1F-E4DD80852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D9CE0-2400-484F-96AA-0A986CEFA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067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9B19F-2FC1-E5B9-3D2E-5FCC99794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ED2474-B354-1763-26A6-C18754F95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10361D-979A-B47C-43BF-F972E53D2C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C072FE-CA1E-41D5-2B36-3B6ACBF137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DE5F93-BAF2-74E0-98AA-8EEA8C213A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537AA2-91E8-2EB4-22C2-13531C6C9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7649-8B96-7240-993B-39F9FF93E8C0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868C3F-2AF6-FF8E-FE22-999451DDD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3CC742-2541-639D-6D03-72AD6B31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D9CE0-2400-484F-96AA-0A986CEFA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5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A9802-5462-C1A7-A6D9-3EBEDCAD6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A80A67-6696-FBCA-5B2A-8536A2E69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7649-8B96-7240-993B-39F9FF93E8C0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4D1033-0A97-1106-2389-AD284318B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86FE0C-18C3-6E5E-FDD9-45366B450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D9CE0-2400-484F-96AA-0A986CEFA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447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E0BFF4-2EFB-6DA9-4469-1C6D08D82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7649-8B96-7240-993B-39F9FF93E8C0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D1380F-38DD-999C-32DF-9CA98165C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105BF5-0B59-65ED-8FD4-5C23D3120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D9CE0-2400-484F-96AA-0A986CEFA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488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2B7A9-37A6-659D-DC2B-29C7C4435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47DCF-C66D-AC47-C1F6-2E00747C1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F1953-554E-405F-2760-EE731D930B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CB8D8B-3387-14BD-7659-E0649DD28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7649-8B96-7240-993B-39F9FF93E8C0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2D13F2-F501-9B9E-0889-D75E08D00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6645E7-DE7C-E5B6-EBAD-AC882F475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D9CE0-2400-484F-96AA-0A986CEFA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966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0A549-99A1-BE5E-DCFE-D3838B4FE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F129E2-A022-4A51-9D72-4148A48C45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4C1DFA-D6CD-1EB2-27CC-4DAA9B4F77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E008-8FF6-410D-123C-2C85EFB9D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7649-8B96-7240-993B-39F9FF93E8C0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31108C-5A13-A835-1CAB-47815B9D3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DBA2DF-8858-15F8-7821-F2194EEC4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D9CE0-2400-484F-96AA-0A986CEFA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415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A0BDC-273A-4CDE-E882-10D1C2C36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E7FD11-6953-27B7-648D-85E30BB009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875B41-640D-8BBF-F733-1750AB850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7649-8B96-7240-993B-39F9FF93E8C0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DCD79-757B-B36C-7F83-AFB28446F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E38A44-01F8-F079-E75D-1F8D90EE3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D9CE0-2400-484F-96AA-0A986CEFA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86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11D168-FF9B-6FAC-E937-E3EA7D269C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A9AD2C-04BB-1853-45D9-F30574EB3B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013B2D-7A53-48F7-98A2-C9AFC5E38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7649-8B96-7240-993B-39F9FF93E8C0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E3EE5-4981-B3BF-1CED-D1A009F44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18534-E81F-CCFD-720D-9A5DE43BF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D9CE0-2400-484F-96AA-0A986CEFA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69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4A4E77-FBF5-58D8-78DD-D02B63A0D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C0D448-25D5-5AC3-69A3-82B162C7E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CEAC47-E370-CD2B-C5C8-BD71246789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237649-8B96-7240-993B-39F9FF93E8C0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10721-B253-2205-CFE6-2523AD38DD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59D78D-CA42-4AA7-BF27-4AA0FE6970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4D9CE0-2400-484F-96AA-0A986CEFA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626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1EE4D-1557-8C08-8C3C-2907C8553A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The employment problem</a:t>
            </a: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82B1A0-A728-525E-65A3-9D94A4AE76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 err="1"/>
              <a:t>Neeraj</a:t>
            </a:r>
            <a:r>
              <a:rPr lang="en-GB" b="1" dirty="0"/>
              <a:t> </a:t>
            </a:r>
            <a:r>
              <a:rPr lang="en-GB" b="1" dirty="0" err="1"/>
              <a:t>kumar</a:t>
            </a:r>
            <a:r>
              <a:rPr lang="en-GB" b="1" dirty="0"/>
              <a:t> </a:t>
            </a:r>
            <a:r>
              <a:rPr lang="en-GB" b="1" dirty="0" err="1"/>
              <a:t>sharma</a:t>
            </a:r>
            <a:r>
              <a:rPr lang="en-GB" dirty="0"/>
              <a:t> </a:t>
            </a:r>
          </a:p>
          <a:p>
            <a:r>
              <a:rPr lang="en-GB" dirty="0"/>
              <a:t>Lecturer in Economics </a:t>
            </a:r>
          </a:p>
          <a:p>
            <a:r>
              <a:rPr lang="en-GB" dirty="0"/>
              <a:t>GBSSS ROHRU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636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B0751-129A-425F-ED63-C3CB38087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Who is unemployed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F3111-F26E-2EC0-5F84-5992492AE1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Person willing and ready to work at prevailing rate of wages but does not get work. </a:t>
            </a:r>
          </a:p>
          <a:p>
            <a:r>
              <a:rPr lang="en-GB" dirty="0"/>
              <a:t>Voluntarily unemployed is not counted </a:t>
            </a:r>
          </a:p>
          <a:p>
            <a:r>
              <a:rPr lang="en-GB" dirty="0"/>
              <a:t>Person willing but not able to work is also not counted </a:t>
            </a:r>
          </a:p>
          <a:p>
            <a:r>
              <a:rPr lang="en-GB" dirty="0"/>
              <a:t>Person in age group 15 to 60 is only counted.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944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3D459-9BAE-D322-46BB-05ED22A6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Labour supply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9E712-4452-0E00-6AE2-C13948CA8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Supply of labour corresponding to different wage rate. </a:t>
            </a:r>
          </a:p>
          <a:p>
            <a:r>
              <a:rPr lang="en-GB" dirty="0"/>
              <a:t>Supply of labour can increase or decrease even when number of workers are constant </a:t>
            </a:r>
          </a:p>
          <a:p>
            <a:r>
              <a:rPr lang="en-GB" dirty="0"/>
              <a:t>It is measured in term of man days </a:t>
            </a:r>
          </a:p>
          <a:p>
            <a:r>
              <a:rPr lang="en-GB" dirty="0"/>
              <a:t>One man day referring to eight hours of work.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085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FF345-1A4F-2B2C-6F19-7F1BE5CF7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Labour force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182BE-553D-47D6-61B1-2DB5D4771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Number of persons actually working or willing to work. </a:t>
            </a:r>
          </a:p>
          <a:p>
            <a:r>
              <a:rPr lang="en-GB" dirty="0"/>
              <a:t>Not related to wage rate </a:t>
            </a:r>
          </a:p>
          <a:p>
            <a:r>
              <a:rPr lang="en-GB" dirty="0"/>
              <a:t>Labour force increases or decreases only when actual working or willing to work person increases or decreases.</a:t>
            </a:r>
          </a:p>
          <a:p>
            <a:r>
              <a:rPr lang="en-GB" dirty="0"/>
              <a:t>It is measurement of potential labour force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26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58D4B-488B-58F9-213C-3EFF8DAFF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Workforce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602F7-1A80-D5F2-20A9-A41810999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Number of person actual working </a:t>
            </a:r>
          </a:p>
          <a:p>
            <a:r>
              <a:rPr lang="en-GB" dirty="0"/>
              <a:t>Does not account for those who are willing to work </a:t>
            </a:r>
          </a:p>
          <a:p>
            <a:r>
              <a:rPr lang="en-GB" dirty="0"/>
              <a:t>It is measurement of actual labour force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268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2DEB5-BDCD-DE02-2604-2B0851E4E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08C25-5044-AB0E-51BA-C77667440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Labour force - workforce =number of person unemployed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24480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9FA8B-E826-37EA-0556-CF1DF0FF6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Participation rate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A7ABD-23E5-2F96-A7DF-9D8E1D287F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Percentage of population actually participating in production activity. </a:t>
            </a:r>
          </a:p>
          <a:p>
            <a:r>
              <a:rPr lang="en-GB" dirty="0"/>
              <a:t>Workforce/total population*100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179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84EE3-A1EF-31D5-921E-FA37FE088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Usual status of employment unemployment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1053A-2C94-21F9-ED44-623420E45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Person usually spends majority of his time in work </a:t>
            </a:r>
          </a:p>
          <a:p>
            <a:r>
              <a:rPr lang="en-GB" dirty="0"/>
              <a:t>In India 183 days of work is standard cut off for usual status.</a:t>
            </a:r>
          </a:p>
          <a:p>
            <a:r>
              <a:rPr lang="en-GB" dirty="0"/>
              <a:t>Rate of unemployment by usual status= number of person unemployed by usual status/size of labour force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040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1DF55-DD48-1420-7E4D-0B45825C0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Weekly status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6F351-56A6-96CA-72B9-9266CC84E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If a person is part of workforce 7 days prior to the day interviewed. Person is considered employed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622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EF132-4B81-7523-0478-17FA11A43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Daily status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92CE8-ABBF-B7CC-D8D0-EC0E13566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Estimated in term of person days</a:t>
            </a:r>
          </a:p>
          <a:p>
            <a:r>
              <a:rPr lang="en-GB" dirty="0"/>
              <a:t>No of man days willing to work – no. Of man day actually work= unemployment by daily status </a:t>
            </a:r>
          </a:p>
          <a:p>
            <a:r>
              <a:rPr lang="en-GB" dirty="0"/>
              <a:t>Rate of unemployment by daily status= No of </a:t>
            </a:r>
            <a:r>
              <a:rPr lang="en-GB" dirty="0" err="1"/>
              <a:t>mandays</a:t>
            </a:r>
            <a:r>
              <a:rPr lang="en-GB" dirty="0"/>
              <a:t> wasted/No of </a:t>
            </a:r>
            <a:r>
              <a:rPr lang="en-GB" dirty="0" err="1"/>
              <a:t>mandays</a:t>
            </a:r>
            <a:r>
              <a:rPr lang="en-GB" dirty="0"/>
              <a:t> actually available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886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AF050-9411-5B07-EBC8-A64B9CF4C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Extent of unemployment in India</a:t>
            </a:r>
            <a:endParaRPr lang="en-US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45E91CE-1E2A-6BBF-E458-1762A5FAAD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27" y="1819468"/>
            <a:ext cx="7336140" cy="4351338"/>
          </a:xfrm>
        </p:spPr>
      </p:pic>
    </p:spTree>
    <p:extLst>
      <p:ext uri="{BB962C8B-B14F-4D97-AF65-F5344CB8AC3E}">
        <p14:creationId xmlns:p14="http://schemas.microsoft.com/office/powerpoint/2010/main" val="2468830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57648-C6FA-9E3F-F826-A5F3F0ED0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Unemployment in India </a:t>
            </a:r>
            <a:br>
              <a:rPr lang="en-GB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A4DC0-120A-24FE-6439-FC10AC2F82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 minimum in Meghalaya 0.41% </a:t>
            </a:r>
          </a:p>
          <a:p>
            <a:r>
              <a:rPr lang="en-GB" dirty="0"/>
              <a:t>Maximum in Tripura 19.7% </a:t>
            </a:r>
          </a:p>
          <a:p>
            <a:r>
              <a:rPr lang="en-GB" dirty="0"/>
              <a:t>Kerala Karnataka Andhra Pradesh Tamil Nadu Odisha West Bengal and Bihar unemployment is highest </a:t>
            </a:r>
          </a:p>
          <a:p>
            <a:r>
              <a:rPr lang="en-GB" dirty="0"/>
              <a:t>Meghalaya Nagaland Himachal Pradesh Manipur it is lowest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988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84777-F4EC-87F2-BEC1-4FE44B522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Unemployment higher in area having characteristics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A3CB2-032E-BA34-0DBE-48B8AC51B6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Large proportion of agricultural labour then cultivator </a:t>
            </a:r>
          </a:p>
          <a:p>
            <a:r>
              <a:rPr lang="en-GB" dirty="0"/>
              <a:t>Greater urbanisation but less development of industries </a:t>
            </a:r>
          </a:p>
          <a:p>
            <a:r>
              <a:rPr lang="en-GB" dirty="0"/>
              <a:t>More pressure of population on agriculture </a:t>
            </a:r>
          </a:p>
          <a:p>
            <a:r>
              <a:rPr lang="en-GB" dirty="0"/>
              <a:t>High rate of literacy.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646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23C4C-87B9-555D-8F33-991F5C5A3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Economic and social consequences of unemployment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65C79-5338-825A-8395-F8FD88B891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Economic consequences </a:t>
            </a:r>
          </a:p>
          <a:p>
            <a:r>
              <a:rPr lang="en-GB" i="1" dirty="0"/>
              <a:t>Non utilisation of manpower </a:t>
            </a:r>
          </a:p>
          <a:p>
            <a:r>
              <a:rPr lang="en-GB" i="1" dirty="0"/>
              <a:t>Loss of output </a:t>
            </a:r>
          </a:p>
          <a:p>
            <a:r>
              <a:rPr lang="en-GB" i="1" dirty="0"/>
              <a:t>Decline in capital formation </a:t>
            </a:r>
          </a:p>
          <a:p>
            <a:r>
              <a:rPr lang="en-GB" i="1" dirty="0"/>
              <a:t>Low productivity. </a:t>
            </a:r>
          </a:p>
          <a:p>
            <a:pPr marL="0" indent="0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536118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FE4AD-DAA8-220C-C397-6E75B3C41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BF849-E8B4-2F61-444F-84C2DC0844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Social consequences </a:t>
            </a:r>
          </a:p>
          <a:p>
            <a:r>
              <a:rPr lang="en-GB" i="1" dirty="0"/>
              <a:t>Low quality of life </a:t>
            </a:r>
          </a:p>
          <a:p>
            <a:r>
              <a:rPr lang="en-GB" i="1" dirty="0"/>
              <a:t>Greater  inequality </a:t>
            </a:r>
          </a:p>
          <a:p>
            <a:r>
              <a:rPr lang="en-GB" i="1" dirty="0"/>
              <a:t>Social unrest </a:t>
            </a:r>
          </a:p>
          <a:p>
            <a:r>
              <a:rPr lang="en-GB" i="1" dirty="0"/>
              <a:t>Class struggle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623687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The employment problem</vt:lpstr>
      <vt:lpstr>Who is unemployed</vt:lpstr>
      <vt:lpstr>Labour supply</vt:lpstr>
      <vt:lpstr>Labour force</vt:lpstr>
      <vt:lpstr>Workforce</vt:lpstr>
      <vt:lpstr>PowerPoint Presentation</vt:lpstr>
      <vt:lpstr>Participation rate</vt:lpstr>
      <vt:lpstr>Usual status of employment unemployment</vt:lpstr>
      <vt:lpstr>Weekly status</vt:lpstr>
      <vt:lpstr>Daily status</vt:lpstr>
      <vt:lpstr>Extent of unemployment in India</vt:lpstr>
      <vt:lpstr>Unemployment in India  </vt:lpstr>
      <vt:lpstr>Unemployment higher in area having characteristics</vt:lpstr>
      <vt:lpstr>Economic and social consequences of unemployment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employment problem</dc:title>
  <dc:creator>Neeraj Sharma</dc:creator>
  <cp:lastModifiedBy>Neeraj Sharma</cp:lastModifiedBy>
  <cp:revision>2</cp:revision>
  <dcterms:created xsi:type="dcterms:W3CDTF">2024-11-13T00:51:35Z</dcterms:created>
  <dcterms:modified xsi:type="dcterms:W3CDTF">2024-11-13T08:20:09Z</dcterms:modified>
</cp:coreProperties>
</file>